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6"/>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6" r:id="rId19"/>
    <p:sldId id="273" r:id="rId20"/>
    <p:sldId id="281"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10"/>
    <p:restoredTop sz="61558" autoAdjust="0"/>
  </p:normalViewPr>
  <p:slideViewPr>
    <p:cSldViewPr snapToGrid="0" snapToObjects="1">
      <p:cViewPr varScale="1">
        <p:scale>
          <a:sx n="52" d="100"/>
          <a:sy n="52" d="100"/>
        </p:scale>
        <p:origin x="1906" y="5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project was on </a:t>
            </a:r>
            <a:r>
              <a:rPr lang="en-US" sz="12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dirty="0">
                <a:solidFill>
                  <a:schemeClr val="tx1"/>
                </a:solidFill>
                <a:effectLst/>
                <a:latin typeface="+mn-lt"/>
                <a:ea typeface="+mn-ea"/>
                <a:cs typeface="+mn-cs"/>
              </a:rPr>
              <a:t>Our proposed system takes user input to identify attributes they want to represent in the logo</a:t>
            </a:r>
            <a:endParaRPr lang="en-US" dirty="0"/>
          </a:p>
          <a:p>
            <a:pPr marL="228600" indent="-228600" rtl="0">
              <a:buFont typeface="+mj-lt"/>
              <a:buAutoNum type="arabicPeriod"/>
            </a:pPr>
            <a:endParaRPr lang="en-US" sz="1200" b="0" i="0" u="none" strike="noStrike" kern="1200" dirty="0">
              <a:solidFill>
                <a:schemeClr val="tx1"/>
              </a:solidFill>
              <a:effectLst/>
              <a:latin typeface="+mn-lt"/>
              <a:ea typeface="+mn-ea"/>
              <a:cs typeface="+mn-cs"/>
            </a:endParaRP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user provides terms that inform the system of the intended message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The system uses an adjective to select the style from a labeled collection of visual style sources.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use a noun to select an image from a labeled set</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If the terms don’t produce a match, we expand the search with synonyms.</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Using style transfer we apply the visual style source to the content image.</a:t>
            </a:r>
          </a:p>
          <a:p>
            <a:pPr marL="228600" indent="-228600" rtl="0" fontAlgn="base">
              <a:buFont typeface="+mj-lt"/>
              <a:buAutoNum type="arabicPeriod"/>
            </a:pPr>
            <a:r>
              <a:rPr lang="en-US" sz="1200" b="0" i="0" u="none" strike="noStrike" kern="1200" dirty="0">
                <a:solidFill>
                  <a:schemeClr val="tx1"/>
                </a:solidFill>
                <a:effectLst/>
                <a:latin typeface="+mn-lt"/>
                <a:ea typeface="+mn-ea"/>
                <a:cs typeface="+mn-cs"/>
              </a:rPr>
              <a:t>We render the company name and combine it with the selected image</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simplify the process to make the prototype more feasible.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focus only on pictorial marks based on literal and recognizable images and leverage existing labeled image sets. </a:t>
            </a:r>
          </a:p>
          <a:p>
            <a:pPr rtl="0"/>
            <a:r>
              <a:rPr lang="en-US" sz="1200" b="0" i="0" u="none" strike="noStrike" kern="1200" dirty="0">
                <a:solidFill>
                  <a:schemeClr val="tx1"/>
                </a:solidFill>
                <a:effectLst/>
                <a:latin typeface="+mn-lt"/>
                <a:ea typeface="+mn-ea"/>
                <a:cs typeface="+mn-cs"/>
              </a:rPr>
              <a:t>We limit selection of typeface and options.</a:t>
            </a:r>
          </a:p>
          <a:p>
            <a:pPr rtl="0"/>
            <a:r>
              <a:rPr lang="en-US" sz="1200" b="0" i="0" u="none" strike="noStrike" kern="1200" dirty="0">
                <a:solidFill>
                  <a:schemeClr val="tx1"/>
                </a:solidFill>
                <a:effectLst/>
                <a:latin typeface="+mn-lt"/>
                <a:ea typeface="+mn-ea"/>
                <a:cs typeface="+mn-cs"/>
              </a:rPr>
              <a:t>We limit the user to a single layout and a single iteration.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Even in this simplified form, we believe this is a step closer towards producing meaningful logos using AI.</a:t>
            </a: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noun dataset we use images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which contains over 12,000 3d models in over 270 labeled categories plus additional metadata.</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Each object has twelve pre-rendered screenshot images. This lets us match a broad range of user input for nouns.</a:t>
            </a:r>
          </a:p>
          <a:p>
            <a:pPr rtl="0"/>
            <a:br>
              <a:rPr lang="en-US" sz="1200" b="0" i="0" u="none" strike="noStrike" kern="1200" dirty="0">
                <a:solidFill>
                  <a:schemeClr val="tx1"/>
                </a:solidFill>
                <a:effectLst/>
                <a:latin typeface="+mn-lt"/>
                <a:ea typeface="+mn-ea"/>
                <a:cs typeface="+mn-cs"/>
              </a:rPr>
            </a:br>
            <a:r>
              <a:rPr lang="en-US" sz="1800" b="0" i="0" u="none" strike="noStrike" dirty="0">
                <a:solidFill>
                  <a:srgbClr val="000000"/>
                </a:solidFill>
                <a:effectLst/>
                <a:latin typeface="Arial" panose="020B0604020202020204" pitchFamily="34" charset="0"/>
              </a:rPr>
              <a:t>The style dataset is primarily from a dataset from Kaggle, “Best artworks of all time” [https://www.kaggle.com/ikarus777/best-artworks-of-all-time].</a:t>
            </a:r>
          </a:p>
          <a:p>
            <a:pPr rtl="0"/>
            <a:endParaRPr lang="en-US" sz="1800" b="0" i="0" u="none" strike="noStrike" dirty="0">
              <a:solidFill>
                <a:srgbClr val="000000"/>
              </a:solidFill>
              <a:effectLst/>
              <a:latin typeface="Arial" panose="020B0604020202020204" pitchFamily="34" charset="0"/>
            </a:endParaRPr>
          </a:p>
          <a:p>
            <a:pPr rtl="0"/>
            <a:r>
              <a:rPr lang="en-US" sz="1800" b="0" i="0" u="none" strike="noStrike" dirty="0">
                <a:solidFill>
                  <a:srgbClr val="000000"/>
                </a:solidFill>
                <a:effectLst/>
                <a:latin typeface="Arial" panose="020B0604020202020204" pitchFamily="34" charset="0"/>
              </a:rPr>
              <a:t>Some extra styles were added, such as zebra and charcoal. </a:t>
            </a: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To help designers with the process, we developed a component to finds synonyms using the WordNet dataset.</a:t>
            </a:r>
          </a:p>
          <a:p>
            <a:pPr rtl="0"/>
            <a:r>
              <a:rPr lang="en-US" sz="1800" b="0" i="0" u="none" strike="noStrike" dirty="0">
                <a:solidFill>
                  <a:srgbClr val="000000"/>
                </a:solidFill>
                <a:effectLst/>
                <a:latin typeface="Arial" panose="020B0604020202020204" pitchFamily="34" charset="0"/>
              </a:rPr>
              <a:t>This expands the search when input terms don’t produce a result.</a:t>
            </a: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To apply the style, we used the algorithm for </a:t>
            </a:r>
            <a:r>
              <a:rPr lang="en-US" b="0" i="1" dirty="0">
                <a:solidFill>
                  <a:srgbClr val="1D1C1D"/>
                </a:solidFill>
                <a:effectLst/>
                <a:latin typeface="Slack-Lato"/>
              </a:rPr>
              <a:t>Constrained Neural Style Transfer for Decorated Logo Generation, w</a:t>
            </a:r>
            <a:r>
              <a:rPr lang="en-US" b="0" i="0" dirty="0">
                <a:solidFill>
                  <a:srgbClr val="1D1C1D"/>
                </a:solidFill>
                <a:effectLst/>
                <a:latin typeface="Slack-Lato"/>
              </a:rPr>
              <a:t>hich uses a CNN to separate content and style representations from source images and combine them. This algorithm separates the content from the background, localizing the style transfer.</a:t>
            </a:r>
          </a:p>
          <a:p>
            <a:pPr rtl="0"/>
            <a:endParaRPr lang="en-US" dirty="0"/>
          </a:p>
          <a:p>
            <a:pPr rtl="0"/>
            <a:r>
              <a:rPr lang="en-US" b="0" i="0" dirty="0">
                <a:solidFill>
                  <a:srgbClr val="1D1C1D"/>
                </a:solidFill>
                <a:effectLst/>
                <a:latin typeface="Slack-Lato"/>
              </a:rPr>
              <a:t>The authors provided pre-trained model weights, so we were able to use the algorithm almost out of the box, with minor edits to account for Python and </a:t>
            </a:r>
            <a:r>
              <a:rPr lang="en-US" b="0" i="0" dirty="0" err="1">
                <a:solidFill>
                  <a:srgbClr val="1D1C1D"/>
                </a:solidFill>
                <a:effectLst/>
                <a:latin typeface="Slack-Lato"/>
              </a:rPr>
              <a:t>Tensorflow</a:t>
            </a:r>
            <a:r>
              <a:rPr lang="en-US" b="0" i="0" dirty="0">
                <a:solidFill>
                  <a:srgbClr val="1D1C1D"/>
                </a:solidFill>
                <a:effectLst/>
                <a:latin typeface="Slack-Lato"/>
              </a:rPr>
              <a:t> versions and compensate for limited GPU compatibility.</a:t>
            </a:r>
            <a:br>
              <a:rPr lang="en-US" dirty="0"/>
            </a:br>
            <a:endParaRPr lang="en-US" dirty="0"/>
          </a:p>
          <a:p>
            <a:pPr rtl="0"/>
            <a:r>
              <a:rPr lang="en-US" b="0" i="0" dirty="0">
                <a:solidFill>
                  <a:srgbClr val="1D1C1D"/>
                </a:solidFill>
                <a:effectLst/>
                <a:latin typeface="Slack-Lato"/>
              </a:rPr>
              <a:t>We made other minor modifications to fit the algorithm into our system.</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D1C1D"/>
                </a:solidFill>
                <a:effectLst/>
                <a:latin typeface="Slack-Lato"/>
              </a:rPr>
              <a:t>We combine the generated image output from style transfer with text to produce the logo. We limited the layout to an image over text. The user may choose the horizontal alignment, and a limited number of parameters to customize the type such as color and a reduced set of fonts. We used Pillow to load the image, render the text, and compose them together</a:t>
            </a: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the components.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takes a noun and adjective as input to fetch images from the datasets. </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a:t>
            </a:r>
          </a:p>
          <a:p>
            <a:pPr rtl="0"/>
            <a:r>
              <a:rPr lang="en-US" dirty="0"/>
              <a:t>The user can reroll to fetch new image choices.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to the content image while keeping important features of the content image.</a:t>
            </a:r>
          </a:p>
          <a:p>
            <a:pPr rtl="0"/>
            <a:endParaRPr lang="en-US" dirty="0"/>
          </a:p>
          <a:p>
            <a:pPr rtl="0"/>
            <a:r>
              <a:rPr lang="en-US" sz="1200" b="0" i="0" u="none" strike="noStrike" kern="1200" dirty="0">
                <a:solidFill>
                  <a:schemeClr val="tx1"/>
                </a:solidFill>
                <a:effectLst/>
                <a:latin typeface="+mn-lt"/>
                <a:ea typeface="+mn-ea"/>
                <a:cs typeface="+mn-cs"/>
              </a:rPr>
              <a:t>After this step, the user can enter text and related options to combine with the generated logo.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user can preview the text-image pair before committing to it.</a:t>
            </a:r>
          </a:p>
          <a:p>
            <a:pPr rtl="0"/>
            <a:endParaRPr lang="en-US" dirty="0"/>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Each iteration took 2 – 4 hours to produce a logo because the style transfer is computationally expensive, so we were only able to run a limited number of tests.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entered several combinations of nouns and adjectives, and the system was successful in finding relevant matches or producing synonyms to approximate the desired results.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system is more successful at finding nouns than adjectives; more labeling could improve the adjective images matches.</a:t>
            </a:r>
          </a:p>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then skip)</a:t>
            </a:r>
          </a:p>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a:t>
            </a:fld>
            <a:endParaRPr lang="en-US"/>
          </a:p>
        </p:txBody>
      </p:sp>
    </p:spTree>
    <p:extLst>
      <p:ext uri="{BB962C8B-B14F-4D97-AF65-F5344CB8AC3E}">
        <p14:creationId xmlns:p14="http://schemas.microsoft.com/office/powerpoint/2010/main" val="1305961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results are better for simple shapes with larger masses for the style to apply, but still satisfactory with outlined shapes. </a:t>
            </a:r>
          </a:p>
          <a:p>
            <a:pPr rtl="0"/>
            <a:r>
              <a:rPr lang="en-US" sz="1200" b="0" i="0" u="none" strike="noStrike" kern="1200" dirty="0">
                <a:solidFill>
                  <a:schemeClr val="tx1"/>
                </a:solidFill>
                <a:effectLst/>
                <a:latin typeface="+mn-lt"/>
                <a:ea typeface="+mn-ea"/>
                <a:cs typeface="+mn-cs"/>
              </a:rPr>
              <a:t>When combined with text, the logos were interesting, appealing, and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More importantly, we saw that by approximating the design process, we were able to create higher-quality logos than previous AI systems—factoring both semantics and the completeness of the image and text combinations. </a:t>
            </a:r>
          </a:p>
          <a:p>
            <a:pPr rtl="0"/>
            <a:endParaRPr lang="en-US" sz="1200" b="0" i="0" u="none" strike="noStrike" kern="1200" dirty="0">
              <a:solidFill>
                <a:schemeClr val="tx1"/>
              </a:solidFill>
              <a:effectLst/>
              <a:latin typeface="+mn-lt"/>
              <a:ea typeface="+mn-ea"/>
              <a:cs typeface="+mn-cs"/>
            </a:endParaRPr>
          </a:p>
          <a:p>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believe our results demonstrate that AI can create meaningful logos and approximate the logo design process.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can produce usable logos with input from the user to inject message and meaning.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show a simplified process for logo creation, with room for improvement, that still shows it’s possible to approximate the design process to generate meaningful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keywords as input from the user, rather than images without regard for semantics, helped produce a system where the logos are representational and meaningful.</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Combined with a trained set of source images, the logos are representational and identifiable,  in contrast to prior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Using style transfer allows us to customize the image, improve aesthetic value, and make more unique logos.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some online logo generators.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Unlike online logo generators, using text input helps us identify attributes the client wants to see reflected in the logo—a more nuanced method than asking the user to select an icon.</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i="0" dirty="0">
                <a:solidFill>
                  <a:srgbClr val="1D1C1D"/>
                </a:solidFill>
                <a:effectLst/>
                <a:latin typeface="Slack-Lato"/>
              </a:rPr>
              <a:t>With more time, we’d like to create a survey where we ask respondents to evaluate how closely generated logos match the words picked to produce them.</a:t>
            </a:r>
          </a:p>
          <a:p>
            <a:pPr rtl="0"/>
            <a:endParaRPr lang="en-US" b="0" i="0" dirty="0">
              <a:solidFill>
                <a:srgbClr val="1D1C1D"/>
              </a:solidFill>
              <a:effectLst/>
              <a:latin typeface="Slack-Lato"/>
            </a:endParaRPr>
          </a:p>
          <a:p>
            <a:pPr rtl="0"/>
            <a:r>
              <a:rPr lang="en-US" b="0" i="0" dirty="0">
                <a:solidFill>
                  <a:srgbClr val="1D1C1D"/>
                </a:solidFill>
                <a:effectLst/>
                <a:latin typeface="Slack-Lato"/>
              </a:rPr>
              <a:t>The style transfer algorithm is computationally expensive and implemented with </a:t>
            </a:r>
            <a:r>
              <a:rPr lang="en-US" b="0" i="0" dirty="0" err="1">
                <a:solidFill>
                  <a:srgbClr val="1D1C1D"/>
                </a:solidFill>
                <a:effectLst/>
                <a:latin typeface="Slack-Lato"/>
              </a:rPr>
              <a:t>Tensorflow</a:t>
            </a:r>
            <a:r>
              <a:rPr lang="en-US" b="0" i="0" dirty="0">
                <a:solidFill>
                  <a:srgbClr val="1D1C1D"/>
                </a:solidFill>
                <a:effectLst/>
                <a:latin typeface="Slack-Lato"/>
              </a:rPr>
              <a:t>, which only supports Nvidia GPUs, so we had to use CPU processing. We'd like to explore options to speed up the process.</a:t>
            </a:r>
          </a:p>
          <a:p>
            <a:pPr rtl="0"/>
            <a:endParaRPr lang="en-US" b="0" i="0" dirty="0">
              <a:solidFill>
                <a:srgbClr val="1D1C1D"/>
              </a:solidFill>
              <a:effectLst/>
              <a:latin typeface="Slack-Lato"/>
            </a:endParaRPr>
          </a:p>
          <a:p>
            <a:pPr rtl="0"/>
            <a:r>
              <a:rPr lang="en-US" b="0" i="0" dirty="0">
                <a:solidFill>
                  <a:srgbClr val="1D1C1D"/>
                </a:solidFill>
                <a:effectLst/>
                <a:latin typeface="Slack-Lato"/>
              </a:rPr>
              <a:t>Most designers start with a </a:t>
            </a:r>
            <a:r>
              <a:rPr lang="en-US" b="0" i="0" dirty="0" err="1">
                <a:solidFill>
                  <a:srgbClr val="1D1C1D"/>
                </a:solidFill>
                <a:effectLst/>
                <a:latin typeface="Slack-Lato"/>
              </a:rPr>
              <a:t>moodboard</a:t>
            </a:r>
            <a:r>
              <a:rPr lang="en-US" b="0" i="0" dirty="0">
                <a:solidFill>
                  <a:srgbClr val="1D1C1D"/>
                </a:solidFill>
                <a:effectLst/>
                <a:latin typeface="Slack-Lato"/>
              </a:rPr>
              <a:t>—a collection of images arranged on a page to summarize their research. Future versions could take a </a:t>
            </a:r>
            <a:r>
              <a:rPr lang="en-US" b="0" i="0" dirty="0" err="1">
                <a:solidFill>
                  <a:srgbClr val="1D1C1D"/>
                </a:solidFill>
                <a:effectLst/>
                <a:latin typeface="Slack-Lato"/>
              </a:rPr>
              <a:t>moodboard</a:t>
            </a:r>
            <a:r>
              <a:rPr lang="en-US" b="0" i="0" dirty="0">
                <a:solidFill>
                  <a:srgbClr val="1D1C1D"/>
                </a:solidFill>
                <a:effectLst/>
                <a:latin typeface="Slack-Lato"/>
              </a:rPr>
              <a:t> as input, getting us closer to the design process.</a:t>
            </a:r>
          </a:p>
          <a:p>
            <a:pPr rtl="0"/>
            <a:endParaRPr lang="en-US" b="0" i="0" dirty="0">
              <a:solidFill>
                <a:srgbClr val="1D1C1D"/>
              </a:solidFill>
              <a:effectLst/>
              <a:latin typeface="Slack-Lato"/>
            </a:endParaRPr>
          </a:p>
          <a:p>
            <a:pPr rtl="0"/>
            <a:r>
              <a:rPr lang="en-US" b="0" i="0" dirty="0">
                <a:solidFill>
                  <a:srgbClr val="1D1C1D"/>
                </a:solidFill>
                <a:effectLst/>
                <a:latin typeface="Slack-Lato"/>
              </a:rPr>
              <a:t>Our system uses a limited number of typefaces, and each run produces a single variant. Variations of layouts with different typefaces could be created in a single run.</a:t>
            </a:r>
          </a:p>
          <a:p>
            <a:pPr rtl="0"/>
            <a:endParaRPr lang="en-US" b="0" i="0" dirty="0">
              <a:solidFill>
                <a:srgbClr val="1D1C1D"/>
              </a:solidFill>
              <a:effectLst/>
              <a:latin typeface="Slack-Lato"/>
            </a:endParaRPr>
          </a:p>
          <a:p>
            <a:pPr rtl="0"/>
            <a:r>
              <a:rPr lang="en-US" b="0" i="0" dirty="0">
                <a:solidFill>
                  <a:srgbClr val="1D1C1D"/>
                </a:solidFill>
                <a:effectLst/>
                <a:latin typeface="Slack-Lato"/>
              </a:rPr>
              <a:t>Given more time and resources, it would be helpful to produce a custom image dataset specifically for logo generation.</a:t>
            </a:r>
          </a:p>
          <a:p>
            <a:pPr rtl="0"/>
            <a:endParaRPr lang="en-US" b="0" i="0" dirty="0">
              <a:solidFill>
                <a:srgbClr val="1D1C1D"/>
              </a:solidFill>
              <a:effectLst/>
              <a:latin typeface="Slack-Lato"/>
            </a:endParaRPr>
          </a:p>
          <a:p>
            <a:pPr rtl="0"/>
            <a:r>
              <a:rPr lang="en-US" b="0" i="0" dirty="0">
                <a:solidFill>
                  <a:srgbClr val="1D1C1D"/>
                </a:solidFill>
                <a:effectLst/>
                <a:latin typeface="Slack-Lato"/>
              </a:rPr>
              <a:t>In our system, the color comes from the style, and the user can manually specify the text color. Color selection and application are two complex topics, we saved for future work.</a:t>
            </a:r>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AI could streamline several steps in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Logo generation hasn’t been explored in length, and there are several inherent complications—meaning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found the results underwhelming, and they don’t approximate the logo design process. They focus on form and lack input to inform the messaging, content or symbolic meaning.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There are also design-related complications that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Typically, the client selects a designer, who discusses their needs and produces a project brief.</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designer does extensive research, including visual research, iterates on sketches and logos, including different combinations of images and text, then presents a few options to the client  who selects their top choices.  The designer iterates a few times before finalizing the logo.</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condense the research component by providing a noun and an adjective.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This is an oversimplification but a step forward from other AI logo generators that focus exclusively on form.</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include a text engine to combine the image with text.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yields one logo per run but allows the user to review the content and style images before style transfer and preview the text and image combination before committing.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If can be run several times to produce multiple variations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one example of a web-based logo generator. After entering company name and category, the user selects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both generate logos based on a trained set of images. While these papers produce interesting images, they focus exclusively on form, and the resulting images are non-representational, and hard to identify. Additionally, </a:t>
            </a:r>
            <a:r>
              <a:rPr lang="en-US" sz="1200" b="0" i="0"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isn’t usually an early consideration in logo design.</a:t>
            </a:r>
          </a:p>
          <a:p>
            <a:endParaRPr lang="en-US" sz="1200" b="0" i="0" u="none" strike="noStrike" kern="1200" dirty="0">
              <a:solidFill>
                <a:schemeClr val="tx1"/>
              </a:solidFill>
              <a:effectLst/>
              <a:latin typeface="+mn-lt"/>
              <a:ea typeface="+mn-ea"/>
              <a:cs typeface="+mn-cs"/>
            </a:endParaRPr>
          </a:p>
          <a:p>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results still don’t include text and shapes aren’t always discernible, the results are much more usable.</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doesn’t cover the design of logos, but separation of content and style is key to logo design. </a:t>
            </a:r>
          </a:p>
          <a:p>
            <a:pPr rtl="0"/>
            <a:endParaRPr lang="en-US" sz="1200" b="0" i="0" u="none" strike="noStrike" kern="1200" dirty="0">
              <a:solidFill>
                <a:schemeClr val="tx1"/>
              </a:solidFill>
              <a:effectLst/>
              <a:latin typeface="+mn-lt"/>
              <a:ea typeface="+mn-ea"/>
              <a:cs typeface="+mn-cs"/>
            </a:endParaRPr>
          </a:p>
          <a:p>
            <a:pPr rtl="0"/>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style transfer but specifically for the design of logos, by applying a distance transform loss function that localizes the transfer of styles. This paper focuses strictly on the transfer of style, leaving the design of the symbols or text to the designer.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using various algorithms to produce a proof of concept, our research brings some novelties to the field of generative logo design.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most significant advancement is approximating a simplified version of the process used by designers—existing algorithms are computationally impressive but lack design principles to substantiate them.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rely on pre-designed shapes for the symbol by using labeled images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a dataset of 3D models, and ImageNet, a large labeled image dataset used for computer vision research.</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use WordNet, a database of English words grouped into synonyms sets, for synonym expansion when searching for images.</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also introduce semantics into the logo exploration, via input of nouns and adjectives, to bring better meaning to the logo generated—as current options focus on form.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Finally, we introduced a text engine to combine text and image in the logo; we see this in other applications where the user selects each component but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6/2/2021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6/2/2021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slideLayout" Target="../slideLayouts/slideLayout8.xml"/><Relationship Id="rId7" Type="http://schemas.openxmlformats.org/officeDocument/2006/relationships/image" Target="../media/image1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2.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3.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0.jp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3.jp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6.jp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8.xml"/><Relationship Id="rId7" Type="http://schemas.openxmlformats.org/officeDocument/2006/relationships/image" Target="../media/image1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6">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7"/>
          <a:srcRect l="39509" t="45128" r="24406" b="9661"/>
          <a:stretch/>
        </p:blipFill>
        <p:spPr>
          <a:xfrm>
            <a:off x="8069577" y="0"/>
            <a:ext cx="4110229" cy="6858000"/>
          </a:xfrm>
          <a:prstGeom prst="rect">
            <a:avLst/>
          </a:prstGeom>
        </p:spPr>
      </p:pic>
      <p:pic>
        <p:nvPicPr>
          <p:cNvPr id="6" name="Audio 5">
            <a:hlinkClick r:id="" action="ppaction://media"/>
            <a:extLst>
              <a:ext uri="{FF2B5EF4-FFF2-40B4-BE49-F238E27FC236}">
                <a16:creationId xmlns:a16="http://schemas.microsoft.com/office/drawing/2014/main" id="{4537CC33-4E17-4A09-9F51-90664069364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834994936"/>
      </p:ext>
    </p:extLst>
  </p:cSld>
  <p:clrMapOvr>
    <a:masterClrMapping/>
  </p:clrMapOvr>
  <mc:AlternateContent xmlns:mc="http://schemas.openxmlformats.org/markup-compatibility/2006">
    <mc:Choice xmlns:p14="http://schemas.microsoft.com/office/powerpoint/2010/main" Requires="p14">
      <p:transition p14:dur="10" advTm="10377"/>
    </mc:Choice>
    <mc:Fallback>
      <p:transition advTm="10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10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uses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pic>
        <p:nvPicPr>
          <p:cNvPr id="5" name="Audio 4">
            <a:hlinkClick r:id="" action="ppaction://media"/>
            <a:extLst>
              <a:ext uri="{FF2B5EF4-FFF2-40B4-BE49-F238E27FC236}">
                <a16:creationId xmlns:a16="http://schemas.microsoft.com/office/drawing/2014/main" id="{D5391C9F-D0DB-4CC8-A19D-75402CFDF7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826247"/>
      </p:ext>
    </p:extLst>
  </p:cSld>
  <p:clrMapOvr>
    <a:masterClrMapping/>
  </p:clrMapOvr>
  <mc:AlternateContent xmlns:mc="http://schemas.openxmlformats.org/markup-compatibility/2006">
    <mc:Choice xmlns:p14="http://schemas.microsoft.com/office/powerpoint/2010/main" Requires="p14">
      <p:transition p14:dur="10" advTm="28895"/>
    </mc:Choice>
    <mc:Fallback>
      <p:transition advTm="28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5"/>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pic>
        <p:nvPicPr>
          <p:cNvPr id="5" name="Audio 4">
            <a:hlinkClick r:id="" action="ppaction://media"/>
            <a:extLst>
              <a:ext uri="{FF2B5EF4-FFF2-40B4-BE49-F238E27FC236}">
                <a16:creationId xmlns:a16="http://schemas.microsoft.com/office/drawing/2014/main" id="{5EB27FBD-476A-4A9E-8448-0BC19A064E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30227491"/>
      </p:ext>
    </p:extLst>
  </p:cSld>
  <p:clrMapOvr>
    <a:masterClrMapping/>
  </p:clrMapOvr>
  <mc:AlternateContent xmlns:mc="http://schemas.openxmlformats.org/markup-compatibility/2006">
    <mc:Choice xmlns:p14="http://schemas.microsoft.com/office/powerpoint/2010/main" Requires="p14">
      <p:transition p14:dur="10" advTm="26712"/>
    </mc:Choice>
    <mc:Fallback>
      <p:transition advTm="26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5"/>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6"/>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7"/>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8"/>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9"/>
          <a:srcRect l="6307" r="6307"/>
          <a:stretch/>
        </p:blipFill>
        <p:spPr>
          <a:xfrm>
            <a:off x="5186364" y="3244975"/>
            <a:ext cx="3086100" cy="2600145"/>
          </a:xfrm>
          <a:prstGeom prst="rect">
            <a:avLst/>
          </a:prstGeom>
        </p:spPr>
      </p:pic>
      <p:pic>
        <p:nvPicPr>
          <p:cNvPr id="5" name="Audio 4">
            <a:hlinkClick r:id="" action="ppaction://media"/>
            <a:extLst>
              <a:ext uri="{FF2B5EF4-FFF2-40B4-BE49-F238E27FC236}">
                <a16:creationId xmlns:a16="http://schemas.microsoft.com/office/drawing/2014/main" id="{56015678-B549-4AFC-92BF-15E47C3753F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810737"/>
      </p:ext>
    </p:extLst>
  </p:cSld>
  <p:clrMapOvr>
    <a:masterClrMapping/>
  </p:clrMapOvr>
  <mc:AlternateContent xmlns:mc="http://schemas.openxmlformats.org/markup-compatibility/2006">
    <mc:Choice xmlns:p14="http://schemas.microsoft.com/office/powerpoint/2010/main" Requires="p14">
      <p:transition p14:dur="10" advTm="26294"/>
    </mc:Choice>
    <mc:Fallback>
      <p:transition advTm="26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5"/>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pic>
        <p:nvPicPr>
          <p:cNvPr id="3" name="Audio 2">
            <a:hlinkClick r:id="" action="ppaction://media"/>
            <a:extLst>
              <a:ext uri="{FF2B5EF4-FFF2-40B4-BE49-F238E27FC236}">
                <a16:creationId xmlns:a16="http://schemas.microsoft.com/office/drawing/2014/main" id="{39E98D4D-49CE-45B8-B616-89AE871F4E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70391642"/>
      </p:ext>
    </p:extLst>
  </p:cSld>
  <p:clrMapOvr>
    <a:masterClrMapping/>
  </p:clrMapOvr>
  <mc:AlternateContent xmlns:mc="http://schemas.openxmlformats.org/markup-compatibility/2006">
    <mc:Choice xmlns:p14="http://schemas.microsoft.com/office/powerpoint/2010/main" Requires="p14">
      <p:transition p14:dur="10" advTm="9483"/>
    </mc:Choice>
    <mc:Fallback>
      <p:transition advTm="9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5"/>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pic>
        <p:nvPicPr>
          <p:cNvPr id="3" name="Audio 2">
            <a:hlinkClick r:id="" action="ppaction://media"/>
            <a:extLst>
              <a:ext uri="{FF2B5EF4-FFF2-40B4-BE49-F238E27FC236}">
                <a16:creationId xmlns:a16="http://schemas.microsoft.com/office/drawing/2014/main" id="{9C1DB469-BF3C-43CF-B7B9-3C24E8F9C4D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95690068"/>
      </p:ext>
    </p:extLst>
  </p:cSld>
  <p:clrMapOvr>
    <a:masterClrMapping/>
  </p:clrMapOvr>
  <mc:AlternateContent xmlns:mc="http://schemas.openxmlformats.org/markup-compatibility/2006">
    <mc:Choice xmlns:p14="http://schemas.microsoft.com/office/powerpoint/2010/main" Requires="p14">
      <p:transition p14:dur="10" advTm="31752"/>
    </mc:Choice>
    <mc:Fallback>
      <p:transition advTm="31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5"/>
          <a:stretch>
            <a:fillRect/>
          </a:stretch>
        </p:blipFill>
        <p:spPr>
          <a:xfrm>
            <a:off x="6464300" y="1197247"/>
            <a:ext cx="4037012" cy="4152355"/>
          </a:xfrm>
        </p:spPr>
      </p:pic>
      <p:pic>
        <p:nvPicPr>
          <p:cNvPr id="3" name="Audio 2">
            <a:hlinkClick r:id="" action="ppaction://media"/>
            <a:extLst>
              <a:ext uri="{FF2B5EF4-FFF2-40B4-BE49-F238E27FC236}">
                <a16:creationId xmlns:a16="http://schemas.microsoft.com/office/drawing/2014/main" id="{8935EC28-7AB4-401F-A7B3-C70F597B7B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92598751"/>
      </p:ext>
    </p:extLst>
  </p:cSld>
  <p:clrMapOvr>
    <a:masterClrMapping/>
  </p:clrMapOvr>
  <mc:AlternateContent xmlns:mc="http://schemas.openxmlformats.org/markup-compatibility/2006">
    <mc:Choice xmlns:p14="http://schemas.microsoft.com/office/powerpoint/2010/main" Requires="p14">
      <p:transition p14:dur="10" advTm="17750"/>
    </mc:Choice>
    <mc:Fallback>
      <p:transition advTm="17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5"/>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6"/>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pic>
        <p:nvPicPr>
          <p:cNvPr id="3" name="Audio 2">
            <a:hlinkClick r:id="" action="ppaction://media"/>
            <a:extLst>
              <a:ext uri="{FF2B5EF4-FFF2-40B4-BE49-F238E27FC236}">
                <a16:creationId xmlns:a16="http://schemas.microsoft.com/office/drawing/2014/main" id="{28442C67-109D-4016-AC2F-9B05847BE0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04622083"/>
      </p:ext>
    </p:extLst>
  </p:cSld>
  <p:clrMapOvr>
    <a:masterClrMapping/>
  </p:clrMapOvr>
  <mc:AlternateContent xmlns:mc="http://schemas.openxmlformats.org/markup-compatibility/2006">
    <mc:Choice xmlns:p14="http://schemas.microsoft.com/office/powerpoint/2010/main" Requires="p14">
      <p:transition p14:dur="10" advTm="7393"/>
    </mc:Choice>
    <mc:Fallback>
      <p:transition advTm="7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pic>
        <p:nvPicPr>
          <p:cNvPr id="11" name="Picture 10" descr="Diagram, engineering drawing&#10;&#10;Description automatically generated">
            <a:extLst>
              <a:ext uri="{FF2B5EF4-FFF2-40B4-BE49-F238E27FC236}">
                <a16:creationId xmlns:a16="http://schemas.microsoft.com/office/drawing/2014/main" id="{D4639526-5838-4A15-9A7C-6252BF5490E8}"/>
              </a:ext>
            </a:extLst>
          </p:cNvPr>
          <p:cNvPicPr>
            <a:picLocks noChangeAspect="1"/>
          </p:cNvPicPr>
          <p:nvPr/>
        </p:nvPicPr>
        <p:blipFill>
          <a:blip r:embed="rId5"/>
          <a:stretch>
            <a:fillRect/>
          </a:stretch>
        </p:blipFill>
        <p:spPr>
          <a:xfrm>
            <a:off x="1046846" y="3175641"/>
            <a:ext cx="4587836" cy="3525837"/>
          </a:xfrm>
          <a:prstGeom prst="rect">
            <a:avLst/>
          </a:prstGeom>
        </p:spPr>
      </p:pic>
      <p:pic>
        <p:nvPicPr>
          <p:cNvPr id="13" name="Picture 12" descr="A picture containing text, gallery, scene, room&#10;&#10;Description automatically generated">
            <a:extLst>
              <a:ext uri="{FF2B5EF4-FFF2-40B4-BE49-F238E27FC236}">
                <a16:creationId xmlns:a16="http://schemas.microsoft.com/office/drawing/2014/main" id="{755D2B86-604C-46C4-B482-DB355C384C6E}"/>
              </a:ext>
            </a:extLst>
          </p:cNvPr>
          <p:cNvPicPr>
            <a:picLocks noChangeAspect="1"/>
          </p:cNvPicPr>
          <p:nvPr/>
        </p:nvPicPr>
        <p:blipFill>
          <a:blip r:embed="rId6"/>
          <a:stretch>
            <a:fillRect/>
          </a:stretch>
        </p:blipFill>
        <p:spPr>
          <a:xfrm>
            <a:off x="6557319" y="3175642"/>
            <a:ext cx="4593520" cy="3525837"/>
          </a:xfrm>
          <a:prstGeom prst="rect">
            <a:avLst/>
          </a:prstGeom>
        </p:spPr>
      </p:pic>
      <p:pic>
        <p:nvPicPr>
          <p:cNvPr id="3" name="Audio 2">
            <a:hlinkClick r:id="" action="ppaction://media"/>
            <a:extLst>
              <a:ext uri="{FF2B5EF4-FFF2-40B4-BE49-F238E27FC236}">
                <a16:creationId xmlns:a16="http://schemas.microsoft.com/office/drawing/2014/main" id="{1AEEBE26-0B49-46D4-95EA-87382AEAAC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68665988"/>
      </p:ext>
    </p:extLst>
  </p:cSld>
  <p:clrMapOvr>
    <a:masterClrMapping/>
  </p:clrMapOvr>
  <mc:AlternateContent xmlns:mc="http://schemas.openxmlformats.org/markup-compatibility/2006">
    <mc:Choice xmlns:p14="http://schemas.microsoft.com/office/powerpoint/2010/main" Requires="p14">
      <p:transition p14:dur="10" advTm="7022"/>
    </mc:Choice>
    <mc:Fallback>
      <p:transition advTm="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Prototype</a:t>
            </a:r>
          </a:p>
        </p:txBody>
      </p:sp>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pic>
        <p:nvPicPr>
          <p:cNvPr id="14" name="Picture 13" descr="Graphical user interface, diagram&#10;&#10;Description automatically generated">
            <a:extLst>
              <a:ext uri="{FF2B5EF4-FFF2-40B4-BE49-F238E27FC236}">
                <a16:creationId xmlns:a16="http://schemas.microsoft.com/office/drawing/2014/main" id="{F340C763-9E46-4056-8880-0EC7C17644BC}"/>
              </a:ext>
            </a:extLst>
          </p:cNvPr>
          <p:cNvPicPr>
            <a:picLocks noChangeAspect="1"/>
          </p:cNvPicPr>
          <p:nvPr/>
        </p:nvPicPr>
        <p:blipFill>
          <a:blip r:embed="rId5"/>
          <a:stretch>
            <a:fillRect/>
          </a:stretch>
        </p:blipFill>
        <p:spPr>
          <a:xfrm>
            <a:off x="484976" y="3039762"/>
            <a:ext cx="4126715" cy="327042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FB1C755B-A390-4F7C-9CD7-D29E5127F1E6}"/>
              </a:ext>
            </a:extLst>
          </p:cNvPr>
          <p:cNvPicPr>
            <a:picLocks noChangeAspect="1"/>
          </p:cNvPicPr>
          <p:nvPr/>
        </p:nvPicPr>
        <p:blipFill>
          <a:blip r:embed="rId6"/>
          <a:stretch>
            <a:fillRect/>
          </a:stretch>
        </p:blipFill>
        <p:spPr>
          <a:xfrm>
            <a:off x="4718665" y="3039762"/>
            <a:ext cx="4144949" cy="3270422"/>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3B20569F-51F1-43C9-B9EB-D2E5677F4E92}"/>
              </a:ext>
            </a:extLst>
          </p:cNvPr>
          <p:cNvPicPr>
            <a:picLocks noChangeAspect="1"/>
          </p:cNvPicPr>
          <p:nvPr/>
        </p:nvPicPr>
        <p:blipFill>
          <a:blip r:embed="rId7"/>
          <a:stretch>
            <a:fillRect/>
          </a:stretch>
        </p:blipFill>
        <p:spPr>
          <a:xfrm>
            <a:off x="9175594" y="3058815"/>
            <a:ext cx="2834421" cy="3260896"/>
          </a:xfrm>
          <a:prstGeom prst="rect">
            <a:avLst/>
          </a:prstGeom>
        </p:spPr>
      </p:pic>
      <p:pic>
        <p:nvPicPr>
          <p:cNvPr id="3" name="Audio 2">
            <a:hlinkClick r:id="" action="ppaction://media"/>
            <a:extLst>
              <a:ext uri="{FF2B5EF4-FFF2-40B4-BE49-F238E27FC236}">
                <a16:creationId xmlns:a16="http://schemas.microsoft.com/office/drawing/2014/main" id="{97A7AEBE-F025-492D-B947-C9060966DEC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23297063"/>
      </p:ext>
    </p:extLst>
  </p:cSld>
  <p:clrMapOvr>
    <a:masterClrMapping/>
  </p:clrMapOvr>
  <mc:AlternateContent xmlns:mc="http://schemas.openxmlformats.org/markup-compatibility/2006">
    <mc:Choice xmlns:p14="http://schemas.microsoft.com/office/powerpoint/2010/main" Requires="p14">
      <p:transition p14:dur="10" advTm="15747"/>
    </mc:Choice>
    <mc:Fallback>
      <p:transition advTm="15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5"/>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6"/>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7"/>
          <a:stretch>
            <a:fillRect/>
          </a:stretch>
        </p:blipFill>
        <p:spPr>
          <a:xfrm>
            <a:off x="4193947" y="2485796"/>
            <a:ext cx="2658057" cy="3329216"/>
          </a:xfrm>
          <a:prstGeom prst="rect">
            <a:avLst/>
          </a:prstGeom>
        </p:spPr>
      </p:pic>
      <p:pic>
        <p:nvPicPr>
          <p:cNvPr id="3" name="Audio 2">
            <a:hlinkClick r:id="" action="ppaction://media"/>
            <a:extLst>
              <a:ext uri="{FF2B5EF4-FFF2-40B4-BE49-F238E27FC236}">
                <a16:creationId xmlns:a16="http://schemas.microsoft.com/office/drawing/2014/main" id="{B1531F91-187E-418F-92B6-CA80C2AC5D1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22196989"/>
      </p:ext>
    </p:extLst>
  </p:cSld>
  <p:clrMapOvr>
    <a:masterClrMapping/>
  </p:clrMapOvr>
  <mc:AlternateContent xmlns:mc="http://schemas.openxmlformats.org/markup-compatibility/2006">
    <mc:Choice xmlns:p14="http://schemas.microsoft.com/office/powerpoint/2010/main" Requires="p14">
      <p:transition p14:dur="10" advTm="24762"/>
    </mc:Choice>
    <mc:Fallback>
      <p:transition advTm="24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pic>
        <p:nvPicPr>
          <p:cNvPr id="5" name="Audio 4">
            <a:hlinkClick r:id="" action="ppaction://media"/>
            <a:extLst>
              <a:ext uri="{FF2B5EF4-FFF2-40B4-BE49-F238E27FC236}">
                <a16:creationId xmlns:a16="http://schemas.microsoft.com/office/drawing/2014/main" id="{8DE1BFEE-1FC4-44C9-832D-60C5206478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8828513"/>
      </p:ext>
    </p:extLst>
  </p:cSld>
  <p:clrMapOvr>
    <a:masterClrMapping/>
  </p:clrMapOvr>
  <mc:AlternateContent xmlns:mc="http://schemas.openxmlformats.org/markup-compatibility/2006">
    <mc:Choice xmlns:p14="http://schemas.microsoft.com/office/powerpoint/2010/main" Requires="p14">
      <p:transition p14:dur="10" advTm="2064"/>
    </mc:Choice>
    <mc:Fallback>
      <p:transition advTm="2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5"/>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6"/>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7"/>
          <a:stretch>
            <a:fillRect/>
          </a:stretch>
        </p:blipFill>
        <p:spPr>
          <a:xfrm>
            <a:off x="7881108" y="2487168"/>
            <a:ext cx="3472692" cy="3154680"/>
          </a:xfrm>
          <a:prstGeom prst="rect">
            <a:avLst/>
          </a:prstGeom>
        </p:spPr>
      </p:pic>
      <p:pic>
        <p:nvPicPr>
          <p:cNvPr id="3" name="Audio 2">
            <a:hlinkClick r:id="" action="ppaction://media"/>
            <a:extLst>
              <a:ext uri="{FF2B5EF4-FFF2-40B4-BE49-F238E27FC236}">
                <a16:creationId xmlns:a16="http://schemas.microsoft.com/office/drawing/2014/main" id="{9EA332DD-2CDD-4D7B-8548-AA954F998D5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68468590"/>
      </p:ext>
    </p:extLst>
  </p:cSld>
  <p:clrMapOvr>
    <a:masterClrMapping/>
  </p:clrMapOvr>
  <mc:AlternateContent xmlns:mc="http://schemas.openxmlformats.org/markup-compatibility/2006">
    <mc:Choice xmlns:p14="http://schemas.microsoft.com/office/powerpoint/2010/main" Requires="p14">
      <p:transition p14:dur="10" advTm="30846"/>
    </mc:Choice>
    <mc:Fallback>
      <p:transition advTm="30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can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pic>
        <p:nvPicPr>
          <p:cNvPr id="4" name="Audio 3">
            <a:hlinkClick r:id="" action="ppaction://media"/>
            <a:extLst>
              <a:ext uri="{FF2B5EF4-FFF2-40B4-BE49-F238E27FC236}">
                <a16:creationId xmlns:a16="http://schemas.microsoft.com/office/drawing/2014/main" id="{BE8009A5-12D5-4CBA-A24A-D8ED91B97C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62776493"/>
      </p:ext>
    </p:extLst>
  </p:cSld>
  <p:clrMapOvr>
    <a:masterClrMapping/>
  </p:clrMapOvr>
  <mc:AlternateContent xmlns:mc="http://schemas.openxmlformats.org/markup-compatibility/2006">
    <mc:Choice xmlns:p14="http://schemas.microsoft.com/office/powerpoint/2010/main" Requires="p14">
      <p:transition p14:dur="10" advTm="35490"/>
    </mc:Choice>
    <mc:Fallback>
      <p:transition advTm="35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make the logo more unique</a:t>
            </a:r>
          </a:p>
          <a:p>
            <a:r>
              <a:rPr lang="en-US" dirty="0"/>
              <a:t>Using labeled datasets is a good way to produce a large space for images.</a:t>
            </a:r>
          </a:p>
          <a:p>
            <a:r>
              <a:rPr lang="en-US" dirty="0"/>
              <a:t>Using text input helps us identify some attributes that the client will want to see reflected in the logo</a:t>
            </a:r>
          </a:p>
        </p:txBody>
      </p:sp>
      <p:pic>
        <p:nvPicPr>
          <p:cNvPr id="4" name="Audio 3">
            <a:hlinkClick r:id="" action="ppaction://media"/>
            <a:extLst>
              <a:ext uri="{FF2B5EF4-FFF2-40B4-BE49-F238E27FC236}">
                <a16:creationId xmlns:a16="http://schemas.microsoft.com/office/drawing/2014/main" id="{2F276BDB-D903-4345-B8AE-9CCE7F799F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90507781"/>
      </p:ext>
    </p:extLst>
  </p:cSld>
  <p:clrMapOvr>
    <a:masterClrMapping/>
  </p:clrMapOvr>
  <mc:AlternateContent xmlns:mc="http://schemas.openxmlformats.org/markup-compatibility/2006">
    <mc:Choice xmlns:p14="http://schemas.microsoft.com/office/powerpoint/2010/main" Requires="p14">
      <p:transition p14:dur="10" advTm="22770"/>
    </mc:Choice>
    <mc:Fallback>
      <p:transition advTm="22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pic>
        <p:nvPicPr>
          <p:cNvPr id="4" name="Audio 3">
            <a:hlinkClick r:id="" action="ppaction://media"/>
            <a:extLst>
              <a:ext uri="{FF2B5EF4-FFF2-40B4-BE49-F238E27FC236}">
                <a16:creationId xmlns:a16="http://schemas.microsoft.com/office/drawing/2014/main" id="{EDFA666B-0C68-4A7D-9E8C-2512DEB5B2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49633490"/>
      </p:ext>
    </p:extLst>
  </p:cSld>
  <p:clrMapOvr>
    <a:masterClrMapping/>
  </p:clrMapOvr>
  <mc:AlternateContent xmlns:mc="http://schemas.openxmlformats.org/markup-compatibility/2006">
    <mc:Choice xmlns:p14="http://schemas.microsoft.com/office/powerpoint/2010/main" Requires="p14">
      <p:transition p14:dur="10" advTm="58223"/>
    </mc:Choice>
    <mc:Fallback>
      <p:transition advTm="58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a:xfrm>
            <a:off x="838200" y="1703540"/>
            <a:ext cx="10515600" cy="4910202"/>
          </a:xfrm>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Oeldorf</a:t>
            </a:r>
            <a:r>
              <a:rPr lang="en-US" sz="1100" dirty="0"/>
              <a:t>, Cedric and </a:t>
            </a:r>
            <a:r>
              <a:rPr lang="en-US" sz="1100" dirty="0" err="1"/>
              <a:t>Spanakis</a:t>
            </a:r>
            <a:r>
              <a:rPr lang="en-US" sz="1100" dirty="0"/>
              <a:t>, </a:t>
            </a:r>
            <a:r>
              <a:rPr lang="en-US" sz="1100" dirty="0" err="1"/>
              <a:t>Gerasimos</a:t>
            </a:r>
            <a:r>
              <a:rPr lang="en-US" sz="1100" dirty="0"/>
              <a:t>. (2019). LoGANv2: Conditional Style-Based Logo Generation with Generative Adversarial Networks. 462-468. 10.1109/ICMLA.2019.00086.</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pic>
        <p:nvPicPr>
          <p:cNvPr id="4" name="Audio 3">
            <a:hlinkClick r:id="" action="ppaction://media"/>
            <a:extLst>
              <a:ext uri="{FF2B5EF4-FFF2-40B4-BE49-F238E27FC236}">
                <a16:creationId xmlns:a16="http://schemas.microsoft.com/office/drawing/2014/main" id="{1988A4DB-E6EF-4108-AC4F-29334ABA29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25532727"/>
      </p:ext>
    </p:extLst>
  </p:cSld>
  <p:clrMapOvr>
    <a:masterClrMapping/>
  </p:clrMapOvr>
  <mc:AlternateContent xmlns:mc="http://schemas.openxmlformats.org/markup-compatibility/2006">
    <mc:Choice xmlns:p14="http://schemas.microsoft.com/office/powerpoint/2010/main" Requires="p14">
      <p:transition p14:dur="10" advTm="2159"/>
    </mc:Choice>
    <mc:Fallback>
      <p:transition advTm="2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Complications</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pic>
        <p:nvPicPr>
          <p:cNvPr id="5" name="Audio 4">
            <a:hlinkClick r:id="" action="ppaction://media"/>
            <a:extLst>
              <a:ext uri="{FF2B5EF4-FFF2-40B4-BE49-F238E27FC236}">
                <a16:creationId xmlns:a16="http://schemas.microsoft.com/office/drawing/2014/main" id="{5FEA7CA2-7688-4568-A9FC-262E95F131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506561"/>
      </p:ext>
    </p:extLst>
  </p:cSld>
  <p:clrMapOvr>
    <a:masterClrMapping/>
  </p:clrMapOvr>
  <mc:AlternateContent xmlns:mc="http://schemas.openxmlformats.org/markup-compatibility/2006">
    <mc:Choice xmlns:p14="http://schemas.microsoft.com/office/powerpoint/2010/main" Requires="p14">
      <p:transition p14:dur="10" advTm="28315"/>
    </mc:Choice>
    <mc:Fallback>
      <p:transition advTm="28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5"/>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6"/>
          <a:srcRect l="13862" r="6514"/>
          <a:stretch/>
        </p:blipFill>
        <p:spPr>
          <a:xfrm>
            <a:off x="5180012" y="685800"/>
            <a:ext cx="6172200" cy="5167819"/>
          </a:xfrm>
          <a:prstGeom prst="rect">
            <a:avLst/>
          </a:prstGeom>
        </p:spPr>
      </p:pic>
      <p:pic>
        <p:nvPicPr>
          <p:cNvPr id="6" name="Audio 5">
            <a:hlinkClick r:id="" action="ppaction://media"/>
            <a:extLst>
              <a:ext uri="{FF2B5EF4-FFF2-40B4-BE49-F238E27FC236}">
                <a16:creationId xmlns:a16="http://schemas.microsoft.com/office/drawing/2014/main" id="{A41FA5AA-91A7-4B98-8ECB-FFA2ABC1F5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25910988"/>
      </p:ext>
    </p:extLst>
  </p:cSld>
  <p:clrMapOvr>
    <a:masterClrMapping/>
  </p:clrMapOvr>
  <mc:AlternateContent xmlns:mc="http://schemas.openxmlformats.org/markup-compatibility/2006">
    <mc:Choice xmlns:p14="http://schemas.microsoft.com/office/powerpoint/2010/main" Requires="p14">
      <p:transition p14:dur="10" advTm="26340"/>
    </mc:Choice>
    <mc:Fallback>
      <p:transition advTm="26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5"/>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pic>
        <p:nvPicPr>
          <p:cNvPr id="5" name="Audio 4">
            <a:hlinkClick r:id="" action="ppaction://media"/>
            <a:extLst>
              <a:ext uri="{FF2B5EF4-FFF2-40B4-BE49-F238E27FC236}">
                <a16:creationId xmlns:a16="http://schemas.microsoft.com/office/drawing/2014/main" id="{7EDB4EE3-7647-4039-ADFA-A9FA10736C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55625500"/>
      </p:ext>
    </p:extLst>
  </p:cSld>
  <p:clrMapOvr>
    <a:masterClrMapping/>
  </p:clrMapOvr>
  <mc:AlternateContent xmlns:mc="http://schemas.openxmlformats.org/markup-compatibility/2006">
    <mc:Choice xmlns:p14="http://schemas.microsoft.com/office/powerpoint/2010/main" Requires="p14">
      <p:transition p14:dur="10" advTm="16240"/>
    </mc:Choice>
    <mc:Fallback>
      <p:transition advTm="16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5"/>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6"/>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7"/>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8"/>
          <a:srcRect t="8268" b="8268"/>
          <a:stretch/>
        </p:blipFill>
        <p:spPr>
          <a:xfrm>
            <a:off x="8261540" y="3244976"/>
            <a:ext cx="3090672" cy="2587752"/>
          </a:xfrm>
          <a:prstGeom prst="rect">
            <a:avLst/>
          </a:prstGeom>
        </p:spPr>
      </p:pic>
      <p:pic>
        <p:nvPicPr>
          <p:cNvPr id="3" name="Audio 2">
            <a:hlinkClick r:id="" action="ppaction://media"/>
            <a:extLst>
              <a:ext uri="{FF2B5EF4-FFF2-40B4-BE49-F238E27FC236}">
                <a16:creationId xmlns:a16="http://schemas.microsoft.com/office/drawing/2014/main" id="{06744CDD-A5D4-49DB-8F28-F4A69E44FBB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44702074"/>
      </p:ext>
    </p:extLst>
  </p:cSld>
  <p:clrMapOvr>
    <a:masterClrMapping/>
  </p:clrMapOvr>
  <mc:AlternateContent xmlns:mc="http://schemas.openxmlformats.org/markup-compatibility/2006">
    <mc:Choice xmlns:p14="http://schemas.microsoft.com/office/powerpoint/2010/main" Requires="p14">
      <p:transition p14:dur="10" advTm="65536"/>
    </mc:Choice>
    <mc:Fallback>
      <p:transition advTm="65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5"/>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6"/>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7"/>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8"/>
          <a:stretch>
            <a:fillRect/>
          </a:stretch>
        </p:blipFill>
        <p:spPr>
          <a:xfrm>
            <a:off x="8261540" y="3244976"/>
            <a:ext cx="3075176" cy="2612539"/>
          </a:xfrm>
          <a:prstGeom prst="rect">
            <a:avLst/>
          </a:prstGeom>
        </p:spPr>
      </p:pic>
      <p:pic>
        <p:nvPicPr>
          <p:cNvPr id="5" name="Audio 4">
            <a:hlinkClick r:id="" action="ppaction://media"/>
            <a:extLst>
              <a:ext uri="{FF2B5EF4-FFF2-40B4-BE49-F238E27FC236}">
                <a16:creationId xmlns:a16="http://schemas.microsoft.com/office/drawing/2014/main" id="{C7A0BA2B-92DF-40DC-8EF0-9D6600A575E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3173780"/>
      </p:ext>
    </p:extLst>
  </p:cSld>
  <p:clrMapOvr>
    <a:masterClrMapping/>
  </p:clrMapOvr>
  <mc:AlternateContent xmlns:mc="http://schemas.openxmlformats.org/markup-compatibility/2006">
    <mc:Choice xmlns:p14="http://schemas.microsoft.com/office/powerpoint/2010/main" Requires="p14">
      <p:transition p14:dur="10" advTm="34468"/>
    </mc:Choice>
    <mc:Fallback>
      <p:transition advTm="34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pic>
        <p:nvPicPr>
          <p:cNvPr id="5" name="Audio 4">
            <a:hlinkClick r:id="" action="ppaction://media"/>
            <a:extLst>
              <a:ext uri="{FF2B5EF4-FFF2-40B4-BE49-F238E27FC236}">
                <a16:creationId xmlns:a16="http://schemas.microsoft.com/office/drawing/2014/main" id="{007ABFDD-3AD5-4890-9F0E-E1A6D92C54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8972271"/>
      </p:ext>
    </p:extLst>
  </p:cSld>
  <p:clrMapOvr>
    <a:masterClrMapping/>
  </p:clrMapOvr>
  <mc:AlternateContent xmlns:mc="http://schemas.openxmlformats.org/markup-compatibility/2006">
    <mc:Choice xmlns:p14="http://schemas.microsoft.com/office/powerpoint/2010/main" Requires="p14">
      <p:transition p14:dur="10" advTm="57990"/>
    </mc:Choice>
    <mc:Fallback>
      <p:transition advTm="57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pic>
        <p:nvPicPr>
          <p:cNvPr id="4" name="Audio 3">
            <a:hlinkClick r:id="" action="ppaction://media"/>
            <a:extLst>
              <a:ext uri="{FF2B5EF4-FFF2-40B4-BE49-F238E27FC236}">
                <a16:creationId xmlns:a16="http://schemas.microsoft.com/office/drawing/2014/main" id="{05EF5A3F-1FCA-4B82-AEAF-D2384E6A9F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909775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0.6"/>
</p:tagLst>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879</TotalTime>
  <Words>3526</Words>
  <Application>Microsoft Office PowerPoint</Application>
  <PresentationFormat>Widescreen</PresentationFormat>
  <Paragraphs>275</Paragraphs>
  <Slides>24</Slides>
  <Notes>24</Notes>
  <HiddenSlides>1</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Avenir Next LT Pro</vt:lpstr>
      <vt:lpstr>Calibri</vt:lpstr>
      <vt:lpstr>Sabon Next LT</vt:lpstr>
      <vt:lpstr>Slack-Lato</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Prototype</vt:lpstr>
      <vt:lpstr>Prototype</vt:lpstr>
      <vt:lpstr>Prototype</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Richard Anton</cp:lastModifiedBy>
  <cp:revision>259</cp:revision>
  <dcterms:created xsi:type="dcterms:W3CDTF">2021-06-01T23:34:51Z</dcterms:created>
  <dcterms:modified xsi:type="dcterms:W3CDTF">2021-06-03T07:00:12Z</dcterms:modified>
</cp:coreProperties>
</file>